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299" r:id="rId4"/>
    <p:sldId id="301" r:id="rId5"/>
    <p:sldId id="318" r:id="rId6"/>
    <p:sldId id="317" r:id="rId7"/>
    <p:sldId id="328" r:id="rId8"/>
    <p:sldId id="329" r:id="rId9"/>
    <p:sldId id="261" r:id="rId10"/>
    <p:sldId id="319" r:id="rId11"/>
    <p:sldId id="331" r:id="rId12"/>
    <p:sldId id="332" r:id="rId13"/>
    <p:sldId id="276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224c7045-8ab3-4ac3-910d-83ea5bf3936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watch?v=p7woas6wc20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2;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Time to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enjoy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>
                <a:ea typeface="Cambria" panose="02040503050406030204" pitchFamily="18" charset="0"/>
                <a:cs typeface="+mj-cs"/>
              </a:rPr>
              <a:t>Time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savers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" y="-38206"/>
            <a:ext cx="5186598" cy="691749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73" y="1639230"/>
            <a:ext cx="9365561" cy="490450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" descr="Vidi izvornu sliku">
            <a:extLst>
              <a:ext uri="{FF2B5EF4-FFF2-40B4-BE49-F238E27FC236}">
                <a16:creationId xmlns:a16="http://schemas.microsoft.com/office/drawing/2014/main" id="{7A10EAA2-CE77-4732-9C1B-980EC58BF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28086" y="2701252"/>
            <a:ext cx="102804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1A53B805-ED4B-47FF-8902-17B024C8324D}"/>
              </a:ext>
            </a:extLst>
          </p:cNvPr>
          <p:cNvSpPr txBox="1">
            <a:spLocks/>
          </p:cNvSpPr>
          <p:nvPr/>
        </p:nvSpPr>
        <p:spPr>
          <a:xfrm>
            <a:off x="6299499" y="2353300"/>
            <a:ext cx="180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brushed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pic>
        <p:nvPicPr>
          <p:cNvPr id="24" name="Picture 2" descr="Vidi izvornu sliku">
            <a:extLst>
              <a:ext uri="{FF2B5EF4-FFF2-40B4-BE49-F238E27FC236}">
                <a16:creationId xmlns:a16="http://schemas.microsoft.com/office/drawing/2014/main" id="{2465A041-9DD0-494F-9EF7-9EB613A7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28085" y="3642096"/>
            <a:ext cx="2084587" cy="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idi izvornu sliku">
            <a:extLst>
              <a:ext uri="{FF2B5EF4-FFF2-40B4-BE49-F238E27FC236}">
                <a16:creationId xmlns:a16="http://schemas.microsoft.com/office/drawing/2014/main" id="{CE407C74-463F-462E-AE47-77EB41C8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73" y="4681895"/>
            <a:ext cx="102803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FBF31C49-3ACF-4337-AE02-1AD9409811C8}"/>
              </a:ext>
            </a:extLst>
          </p:cNvPr>
          <p:cNvSpPr txBox="1">
            <a:spLocks/>
          </p:cNvSpPr>
          <p:nvPr/>
        </p:nvSpPr>
        <p:spPr>
          <a:xfrm>
            <a:off x="6407294" y="4344648"/>
            <a:ext cx="180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invented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E22099AC-EB1D-4999-824D-ECAE15F76D1E}"/>
              </a:ext>
            </a:extLst>
          </p:cNvPr>
          <p:cNvSpPr txBox="1">
            <a:spLocks/>
          </p:cNvSpPr>
          <p:nvPr/>
        </p:nvSpPr>
        <p:spPr>
          <a:xfrm>
            <a:off x="5959010" y="4675932"/>
            <a:ext cx="180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28" name="Rezervirano mjesto sadržaja 2">
            <a:extLst>
              <a:ext uri="{FF2B5EF4-FFF2-40B4-BE49-F238E27FC236}">
                <a16:creationId xmlns:a16="http://schemas.microsoft.com/office/drawing/2014/main" id="{A0791580-ED9E-4C12-AC28-0FED99DBA29A}"/>
              </a:ext>
            </a:extLst>
          </p:cNvPr>
          <p:cNvSpPr txBox="1">
            <a:spLocks/>
          </p:cNvSpPr>
          <p:nvPr/>
        </p:nvSpPr>
        <p:spPr>
          <a:xfrm>
            <a:off x="4284052" y="5000393"/>
            <a:ext cx="180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became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9" name="Rezervirano mjesto sadržaja 2">
            <a:extLst>
              <a:ext uri="{FF2B5EF4-FFF2-40B4-BE49-F238E27FC236}">
                <a16:creationId xmlns:a16="http://schemas.microsoft.com/office/drawing/2014/main" id="{8C352D3F-8D26-4B3D-90C1-E82A1A121BD3}"/>
              </a:ext>
            </a:extLst>
          </p:cNvPr>
          <p:cNvSpPr txBox="1">
            <a:spLocks/>
          </p:cNvSpPr>
          <p:nvPr/>
        </p:nvSpPr>
        <p:spPr>
          <a:xfrm>
            <a:off x="2660794" y="5324854"/>
            <a:ext cx="18074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could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pic>
        <p:nvPicPr>
          <p:cNvPr id="30" name="Picture 2" descr="Vidi izvornu sliku">
            <a:extLst>
              <a:ext uri="{FF2B5EF4-FFF2-40B4-BE49-F238E27FC236}">
                <a16:creationId xmlns:a16="http://schemas.microsoft.com/office/drawing/2014/main" id="{B89CCBAD-AFF3-4D88-A531-B8B3CC12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60794" y="5994138"/>
            <a:ext cx="102804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idi izvornu sliku">
            <a:extLst>
              <a:ext uri="{FF2B5EF4-FFF2-40B4-BE49-F238E27FC236}">
                <a16:creationId xmlns:a16="http://schemas.microsoft.com/office/drawing/2014/main" id="{2541E450-4CD5-48D7-ABF2-0536E307A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87771" y="6299377"/>
            <a:ext cx="102804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6" grpId="0" build="p"/>
      <p:bldP spid="27" grpId="0" build="p"/>
      <p:bldP spid="28" grpId="0" build="p"/>
      <p:bldP spid="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" y="-38751"/>
            <a:ext cx="5167874" cy="691858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1" y="581010"/>
            <a:ext cx="9159259" cy="599690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" name="Picture 2" descr="Vidi izvornu sliku">
            <a:extLst>
              <a:ext uri="{FF2B5EF4-FFF2-40B4-BE49-F238E27FC236}">
                <a16:creationId xmlns:a16="http://schemas.microsoft.com/office/drawing/2014/main" id="{42BE36DB-FF72-486A-BBD1-D6251E341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03527" y="2425830"/>
            <a:ext cx="102804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zervirano mjesto sadržaja 2">
            <a:extLst>
              <a:ext uri="{FF2B5EF4-FFF2-40B4-BE49-F238E27FC236}">
                <a16:creationId xmlns:a16="http://schemas.microsoft.com/office/drawing/2014/main" id="{E0D88990-C5AF-4938-8522-C3550BF544CC}"/>
              </a:ext>
            </a:extLst>
          </p:cNvPr>
          <p:cNvSpPr txBox="1">
            <a:spLocks/>
          </p:cNvSpPr>
          <p:nvPr/>
        </p:nvSpPr>
        <p:spPr>
          <a:xfrm>
            <a:off x="1220724" y="1754209"/>
            <a:ext cx="783514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did Walter Griffiths design the first portable vacuum cleaner</a:t>
            </a:r>
            <a:r>
              <a:rPr lang="hr-HR" sz="2200" i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4" name="Picture 2" descr="Vidi izvornu sliku">
            <a:extLst>
              <a:ext uri="{FF2B5EF4-FFF2-40B4-BE49-F238E27FC236}">
                <a16:creationId xmlns:a16="http://schemas.microsoft.com/office/drawing/2014/main" id="{D2A2B065-1514-4B48-9D80-74DB79B0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65529" y="3228225"/>
            <a:ext cx="102804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zervirano mjesto sadržaja 2">
            <a:extLst>
              <a:ext uri="{FF2B5EF4-FFF2-40B4-BE49-F238E27FC236}">
                <a16:creationId xmlns:a16="http://schemas.microsoft.com/office/drawing/2014/main" id="{23EBD399-EF69-4565-899B-8735EFB936BB}"/>
              </a:ext>
            </a:extLst>
          </p:cNvPr>
          <p:cNvSpPr txBox="1">
            <a:spLocks/>
          </p:cNvSpPr>
          <p:nvPr/>
        </p:nvSpPr>
        <p:spPr>
          <a:xfrm>
            <a:off x="1220723" y="2550054"/>
            <a:ext cx="783514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did vacuum cleaners become a part of many households?</a:t>
            </a:r>
            <a:endParaRPr lang="hr-HR" sz="2200" i="1" dirty="0">
              <a:solidFill>
                <a:srgbClr val="FF0000"/>
              </a:solidFill>
            </a:endParaRPr>
          </a:p>
        </p:txBody>
      </p:sp>
      <p:pic>
        <p:nvPicPr>
          <p:cNvPr id="46" name="Picture 2" descr="Vidi izvornu sliku">
            <a:extLst>
              <a:ext uri="{FF2B5EF4-FFF2-40B4-BE49-F238E27FC236}">
                <a16:creationId xmlns:a16="http://schemas.microsoft.com/office/drawing/2014/main" id="{A8E3B7FF-62D7-4088-A4B9-67AB9E7B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10778" y="4013493"/>
            <a:ext cx="466166" cy="10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zervirano mjesto sadržaja 2">
            <a:extLst>
              <a:ext uri="{FF2B5EF4-FFF2-40B4-BE49-F238E27FC236}">
                <a16:creationId xmlns:a16="http://schemas.microsoft.com/office/drawing/2014/main" id="{0EDD636C-0243-4932-96C2-A47631E176D3}"/>
              </a:ext>
            </a:extLst>
          </p:cNvPr>
          <p:cNvSpPr txBox="1">
            <a:spLocks/>
          </p:cNvSpPr>
          <p:nvPr/>
        </p:nvSpPr>
        <p:spPr>
          <a:xfrm>
            <a:off x="1648769" y="3350975"/>
            <a:ext cx="783514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did the first home refrigerator cost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pic>
        <p:nvPicPr>
          <p:cNvPr id="48" name="Picture 2" descr="Vidi izvornu sliku">
            <a:extLst>
              <a:ext uri="{FF2B5EF4-FFF2-40B4-BE49-F238E27FC236}">
                <a16:creationId xmlns:a16="http://schemas.microsoft.com/office/drawing/2014/main" id="{44B0C82A-FC6C-4929-B1E1-EF2564DDD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35292" y="4814221"/>
            <a:ext cx="466166" cy="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zervirano mjesto sadržaja 2">
            <a:extLst>
              <a:ext uri="{FF2B5EF4-FFF2-40B4-BE49-F238E27FC236}">
                <a16:creationId xmlns:a16="http://schemas.microsoft.com/office/drawing/2014/main" id="{BECC2CC4-DE64-48A2-938D-9ECA7B436963}"/>
              </a:ext>
            </a:extLst>
          </p:cNvPr>
          <p:cNvSpPr txBox="1">
            <a:spLocks/>
          </p:cNvSpPr>
          <p:nvPr/>
        </p:nvSpPr>
        <p:spPr>
          <a:xfrm>
            <a:off x="1096089" y="4163534"/>
            <a:ext cx="783514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do modern refrigerators have installed into their doors?</a:t>
            </a:r>
            <a:endParaRPr lang="hr-HR" sz="2200" i="1" dirty="0">
              <a:solidFill>
                <a:srgbClr val="FF0000"/>
              </a:solidFill>
            </a:endParaRPr>
          </a:p>
        </p:txBody>
      </p:sp>
      <p:pic>
        <p:nvPicPr>
          <p:cNvPr id="50" name="Picture 2" descr="Vidi izvornu sliku">
            <a:extLst>
              <a:ext uri="{FF2B5EF4-FFF2-40B4-BE49-F238E27FC236}">
                <a16:creationId xmlns:a16="http://schemas.microsoft.com/office/drawing/2014/main" id="{29E6DD31-CD58-41C7-A04A-753B9687F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29358" y="5623049"/>
            <a:ext cx="102804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zervirano mjesto sadržaja 2">
            <a:extLst>
              <a:ext uri="{FF2B5EF4-FFF2-40B4-BE49-F238E27FC236}">
                <a16:creationId xmlns:a16="http://schemas.microsoft.com/office/drawing/2014/main" id="{9D82D24F-A0BD-4DD2-B367-95CDD5A15B95}"/>
              </a:ext>
            </a:extLst>
          </p:cNvPr>
          <p:cNvSpPr txBox="1">
            <a:spLocks/>
          </p:cNvSpPr>
          <p:nvPr/>
        </p:nvSpPr>
        <p:spPr>
          <a:xfrm>
            <a:off x="1220722" y="4940108"/>
            <a:ext cx="783514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did Count Rumford invent the iron stove?</a:t>
            </a:r>
            <a:endParaRPr lang="hr-HR" sz="2200" i="1" dirty="0">
              <a:solidFill>
                <a:srgbClr val="FF0000"/>
              </a:solidFill>
            </a:endParaRPr>
          </a:p>
        </p:txBody>
      </p:sp>
      <p:pic>
        <p:nvPicPr>
          <p:cNvPr id="52" name="Picture 2" descr="Vidi izvornu sliku">
            <a:extLst>
              <a:ext uri="{FF2B5EF4-FFF2-40B4-BE49-F238E27FC236}">
                <a16:creationId xmlns:a16="http://schemas.microsoft.com/office/drawing/2014/main" id="{BA38FD7B-F0DA-4F29-9A13-FBA613D59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48769" y="6398814"/>
            <a:ext cx="466166" cy="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zervirano mjesto sadržaja 2">
            <a:extLst>
              <a:ext uri="{FF2B5EF4-FFF2-40B4-BE49-F238E27FC236}">
                <a16:creationId xmlns:a16="http://schemas.microsoft.com/office/drawing/2014/main" id="{6640DF27-0533-457F-919E-4F3240827675}"/>
              </a:ext>
            </a:extLst>
          </p:cNvPr>
          <p:cNvSpPr txBox="1">
            <a:spLocks/>
          </p:cNvSpPr>
          <p:nvPr/>
        </p:nvSpPr>
        <p:spPr>
          <a:xfrm>
            <a:off x="1903886" y="5750934"/>
            <a:ext cx="7835141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srgbClr val="FF0000"/>
                </a:solidFill>
              </a:rPr>
              <a:t>ovens do we have today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9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5" grpId="0" build="p"/>
      <p:bldP spid="47" grpId="0" build="p"/>
      <p:bldP spid="49" grpId="0" build="p"/>
      <p:bldP spid="51" grpId="0" build="p"/>
      <p:bldP spid="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" y="-38206"/>
            <a:ext cx="5167060" cy="691749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8" y="207037"/>
            <a:ext cx="9805143" cy="652481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92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2AF3F46D-1885-4F99-A383-C4EDF7FD19B6}"/>
              </a:ext>
            </a:extLst>
          </p:cNvPr>
          <p:cNvSpPr txBox="1">
            <a:spLocks/>
          </p:cNvSpPr>
          <p:nvPr/>
        </p:nvSpPr>
        <p:spPr>
          <a:xfrm>
            <a:off x="780360" y="2088821"/>
            <a:ext cx="10631277" cy="507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/>
              <a:t>LEARN </a:t>
            </a:r>
            <a:r>
              <a:rPr lang="hr-HR" sz="2000" b="1" dirty="0"/>
              <a:t>MORE</a:t>
            </a:r>
            <a:r>
              <a:rPr lang="hr-HR" sz="2000" i="1" dirty="0"/>
              <a:t>!</a:t>
            </a:r>
          </a:p>
          <a:p>
            <a:pPr marL="0" indent="0" algn="ctr">
              <a:buNone/>
            </a:pPr>
            <a:r>
              <a:rPr lang="hr-HR" sz="2000" dirty="0">
                <a:hlinkClick r:id="rId2"/>
              </a:rPr>
              <a:t>https://www.e-sfera.hr/dodatni-digitalni-sadrzaji/224c7045-8ab3-4ac3-910d-83ea5bf39365/</a:t>
            </a:r>
            <a:endParaRPr lang="hr-HR" sz="2000" dirty="0"/>
          </a:p>
          <a:p>
            <a:pPr marL="0" indent="0" algn="ctr">
              <a:buNone/>
            </a:pPr>
            <a:r>
              <a:rPr lang="en-US" sz="2000" b="1" u="sng" dirty="0"/>
              <a:t>Appliances of the past: What were they used for?</a:t>
            </a:r>
            <a:endParaRPr lang="hr-HR" sz="2000" b="1" u="sng" dirty="0"/>
          </a:p>
        </p:txBody>
      </p:sp>
      <p:pic>
        <p:nvPicPr>
          <p:cNvPr id="1026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B8A3143C-029E-40B5-BE16-112F882053E5}"/>
              </a:ext>
            </a:extLst>
          </p:cNvPr>
          <p:cNvSpPr txBox="1">
            <a:spLocks/>
          </p:cNvSpPr>
          <p:nvPr/>
        </p:nvSpPr>
        <p:spPr>
          <a:xfrm>
            <a:off x="268176" y="362499"/>
            <a:ext cx="4697084" cy="674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b="1" dirty="0" err="1">
                <a:solidFill>
                  <a:srgbClr val="7030A0"/>
                </a:solidFill>
              </a:rPr>
              <a:t>Translate</a:t>
            </a:r>
            <a:r>
              <a:rPr lang="hr-HR" sz="2400" b="1" dirty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dirty="0"/>
              <a:t>household appliances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vacuum cleaners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a </a:t>
            </a:r>
            <a:r>
              <a:rPr lang="en-US" sz="2400" b="1" dirty="0"/>
              <a:t>prototype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an oven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a refrigerator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take</a:t>
            </a:r>
            <a:r>
              <a:rPr lang="hr-HR" sz="2400" b="1" dirty="0"/>
              <a:t> </a:t>
            </a:r>
            <a:r>
              <a:rPr lang="en-US" sz="2400" b="1" dirty="0"/>
              <a:t>something for granted</a:t>
            </a: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heat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sweep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a b</a:t>
            </a:r>
            <a:r>
              <a:rPr lang="en-US" sz="2400" b="1" dirty="0"/>
              <a:t>room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s</a:t>
            </a:r>
            <a:r>
              <a:rPr lang="en-US" sz="2400" b="1" dirty="0" err="1"/>
              <a:t>traw</a:t>
            </a:r>
            <a:endParaRPr lang="hr-HR" sz="2400" b="1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E396268-D271-4295-816F-4B37E71E97F9}"/>
              </a:ext>
            </a:extLst>
          </p:cNvPr>
          <p:cNvSpPr txBox="1">
            <a:spLocks/>
          </p:cNvSpPr>
          <p:nvPr/>
        </p:nvSpPr>
        <p:spPr>
          <a:xfrm>
            <a:off x="1337665" y="466317"/>
            <a:ext cx="5241072" cy="592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i="1" dirty="0"/>
              <a:t>							</a:t>
            </a:r>
            <a:r>
              <a:rPr lang="hr-HR" sz="2400" i="1" dirty="0">
                <a:solidFill>
                  <a:srgbClr val="0070C0"/>
                </a:solidFill>
              </a:rPr>
              <a:t>kućanski aparati</a:t>
            </a:r>
          </a:p>
          <a:p>
            <a:pPr marL="0" indent="0">
              <a:buNone/>
            </a:pPr>
            <a:r>
              <a:rPr lang="hr-HR" sz="2400" i="1" dirty="0"/>
              <a:t>		</a:t>
            </a:r>
            <a:r>
              <a:rPr lang="hr-HR" sz="2400" i="1" dirty="0">
                <a:solidFill>
                  <a:srgbClr val="0070C0"/>
                </a:solidFill>
              </a:rPr>
              <a:t>usisavači </a:t>
            </a:r>
          </a:p>
          <a:p>
            <a:pPr marL="0" indent="0">
              <a:buNone/>
            </a:pPr>
            <a:r>
              <a:rPr lang="hr-HR" sz="2400" i="1" dirty="0"/>
              <a:t>		</a:t>
            </a:r>
            <a:r>
              <a:rPr lang="hr-HR" sz="2400" i="1" dirty="0">
                <a:solidFill>
                  <a:srgbClr val="0070C0"/>
                </a:solidFill>
              </a:rPr>
              <a:t>prototip, probni model</a:t>
            </a:r>
          </a:p>
          <a:p>
            <a:pPr marL="0" indent="0">
              <a:buNone/>
            </a:pPr>
            <a:r>
              <a:rPr lang="hr-HR" sz="2400" i="1" dirty="0"/>
              <a:t>		</a:t>
            </a:r>
            <a:r>
              <a:rPr lang="hr-HR" sz="2400" i="1" dirty="0">
                <a:solidFill>
                  <a:srgbClr val="0070C0"/>
                </a:solidFill>
              </a:rPr>
              <a:t>pećnica </a:t>
            </a:r>
          </a:p>
          <a:p>
            <a:pPr marL="0" indent="0">
              <a:buNone/>
            </a:pPr>
            <a:r>
              <a:rPr lang="hr-HR" sz="2400" i="1" dirty="0"/>
              <a:t>		</a:t>
            </a:r>
            <a:r>
              <a:rPr lang="hr-HR" sz="2400" i="1" dirty="0">
                <a:solidFill>
                  <a:srgbClr val="0070C0"/>
                </a:solidFill>
              </a:rPr>
              <a:t>hladnjak</a:t>
            </a:r>
          </a:p>
          <a:p>
            <a:pPr marL="0" indent="0">
              <a:buNone/>
            </a:pPr>
            <a:endParaRPr lang="hr-HR" sz="2400" i="1" dirty="0"/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uzeti nešto zdravo za gotovo, podcijeniti </a:t>
            </a:r>
          </a:p>
          <a:p>
            <a:pPr marL="0" indent="0">
              <a:buNone/>
            </a:pPr>
            <a:r>
              <a:rPr lang="hr-HR" sz="2400" i="1" dirty="0"/>
              <a:t>		</a:t>
            </a:r>
            <a:r>
              <a:rPr lang="hr-HR" sz="2400" i="1" dirty="0">
                <a:solidFill>
                  <a:srgbClr val="0070C0"/>
                </a:solidFill>
              </a:rPr>
              <a:t>zagrijati</a:t>
            </a:r>
          </a:p>
          <a:p>
            <a:pPr marL="0" indent="0">
              <a:buNone/>
            </a:pPr>
            <a:r>
              <a:rPr lang="hr-HR" sz="2400" i="1" dirty="0"/>
              <a:t>		</a:t>
            </a:r>
            <a:r>
              <a:rPr lang="hr-HR" sz="2400" i="1" dirty="0">
                <a:solidFill>
                  <a:srgbClr val="0070C0"/>
                </a:solidFill>
              </a:rPr>
              <a:t>pomesti</a:t>
            </a:r>
          </a:p>
          <a:p>
            <a:pPr marL="0" indent="0">
              <a:buNone/>
            </a:pPr>
            <a:r>
              <a:rPr lang="hr-HR" sz="2400" i="1" dirty="0"/>
              <a:t>		</a:t>
            </a:r>
            <a:r>
              <a:rPr lang="hr-HR" sz="2400" i="1" dirty="0">
                <a:solidFill>
                  <a:srgbClr val="0070C0"/>
                </a:solidFill>
              </a:rPr>
              <a:t>metla</a:t>
            </a:r>
          </a:p>
          <a:p>
            <a:pPr marL="0" indent="0">
              <a:buNone/>
            </a:pPr>
            <a:r>
              <a:rPr lang="hr-HR" sz="2400" i="1" dirty="0"/>
              <a:t>		</a:t>
            </a:r>
            <a:r>
              <a:rPr lang="hr-HR" sz="2400" i="1" dirty="0">
                <a:solidFill>
                  <a:srgbClr val="0070C0"/>
                </a:solidFill>
              </a:rPr>
              <a:t>slama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D011009A-5CAA-4E70-B94A-D6F67B7ED73D}"/>
              </a:ext>
            </a:extLst>
          </p:cNvPr>
          <p:cNvSpPr txBox="1">
            <a:spLocks/>
          </p:cNvSpPr>
          <p:nvPr/>
        </p:nvSpPr>
        <p:spPr>
          <a:xfrm>
            <a:off x="6431823" y="754218"/>
            <a:ext cx="1886987" cy="658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to replace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suck in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insert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a </a:t>
            </a:r>
            <a:r>
              <a:rPr lang="en-US" sz="2400" b="1" dirty="0"/>
              <a:t>tube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a flaw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a grocery list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a fireplace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bricks</a:t>
            </a:r>
          </a:p>
          <a:p>
            <a:pPr marL="0" indent="0">
              <a:buNone/>
            </a:pPr>
            <a:r>
              <a:rPr lang="hr-HR" sz="2400" b="1" dirty="0"/>
              <a:t>c</a:t>
            </a:r>
            <a:r>
              <a:rPr lang="en-US" sz="2400" b="1" dirty="0" err="1"/>
              <a:t>onvenient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a chimney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a downside</a:t>
            </a: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904A25CC-0F18-4911-AF18-F01827347852}"/>
              </a:ext>
            </a:extLst>
          </p:cNvPr>
          <p:cNvSpPr txBox="1">
            <a:spLocks/>
          </p:cNvSpPr>
          <p:nvPr/>
        </p:nvSpPr>
        <p:spPr>
          <a:xfrm>
            <a:off x="8457628" y="768738"/>
            <a:ext cx="3734372" cy="658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zamijeniti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usisati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ubaciti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cijev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mana, nedostatak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popis namirnica za kupovinu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kamin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cigle</a:t>
            </a:r>
            <a:endParaRPr lang="en-US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pogodno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dimnjak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nedostatak</a:t>
            </a:r>
          </a:p>
          <a:p>
            <a:pPr marL="0" indent="0">
              <a:buNone/>
            </a:pP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5349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" y="2444"/>
            <a:ext cx="5139348" cy="6855556"/>
          </a:xfrm>
          <a:prstGeom prst="rect">
            <a:avLst/>
          </a:prstGeom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F78CB02-FC75-44F9-993A-F46B14060D86}"/>
              </a:ext>
            </a:extLst>
          </p:cNvPr>
          <p:cNvSpPr txBox="1">
            <a:spLocks/>
          </p:cNvSpPr>
          <p:nvPr/>
        </p:nvSpPr>
        <p:spPr>
          <a:xfrm>
            <a:off x="10038851" y="27589"/>
            <a:ext cx="2139239" cy="287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the text and fill in the gaps with the</a:t>
            </a:r>
            <a:r>
              <a:rPr lang="hr-HR" sz="2000" b="1" dirty="0"/>
              <a:t> </a:t>
            </a:r>
            <a:r>
              <a:rPr lang="en-US" sz="2000" b="1" dirty="0"/>
              <a:t>beginnings of chapters.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6A18CDC8-083C-40BE-96F6-FFF85CD9F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" y="0"/>
            <a:ext cx="10024941" cy="682024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D08E50F-8C1A-4D76-AD1E-8A4032680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218" y="2297150"/>
            <a:ext cx="2381872" cy="758610"/>
          </a:xfrm>
          <a:prstGeom prst="rect">
            <a:avLst/>
          </a:prstGeom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10D00CDE-49B9-41CF-AF12-85472D7F7BA0}"/>
              </a:ext>
            </a:extLst>
          </p:cNvPr>
          <p:cNvSpPr txBox="1">
            <a:spLocks/>
          </p:cNvSpPr>
          <p:nvPr/>
        </p:nvSpPr>
        <p:spPr>
          <a:xfrm>
            <a:off x="10207181" y="3493991"/>
            <a:ext cx="2139239" cy="287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!</a:t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90EBC9A4-DC55-405D-98F8-14ABA5447EEF}"/>
              </a:ext>
            </a:extLst>
          </p:cNvPr>
          <p:cNvSpPr txBox="1">
            <a:spLocks/>
          </p:cNvSpPr>
          <p:nvPr/>
        </p:nvSpPr>
        <p:spPr>
          <a:xfrm>
            <a:off x="27820" y="4035459"/>
            <a:ext cx="633429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Thanks</a:t>
            </a:r>
            <a:r>
              <a:rPr lang="hr-HR" sz="1600" i="1" dirty="0">
                <a:solidFill>
                  <a:srgbClr val="FF0000"/>
                </a:solidFill>
              </a:rPr>
              <a:t> to </a:t>
            </a:r>
            <a:r>
              <a:rPr lang="hr-HR" sz="1600" i="1" dirty="0" err="1">
                <a:solidFill>
                  <a:srgbClr val="FF0000"/>
                </a:solidFill>
              </a:rPr>
              <a:t>vacuum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cleaners</a:t>
            </a:r>
            <a:endParaRPr lang="hr-HR" sz="16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5360CFEC-4E35-4F56-987D-5755358400BE}"/>
              </a:ext>
            </a:extLst>
          </p:cNvPr>
          <p:cNvSpPr txBox="1">
            <a:spLocks/>
          </p:cNvSpPr>
          <p:nvPr/>
        </p:nvSpPr>
        <p:spPr>
          <a:xfrm>
            <a:off x="3313713" y="839697"/>
            <a:ext cx="633429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Before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the</a:t>
            </a:r>
            <a:r>
              <a:rPr lang="hr-HR" sz="1600" i="1" dirty="0">
                <a:solidFill>
                  <a:srgbClr val="FF0000"/>
                </a:solidFill>
              </a:rPr>
              <a:t> advent  </a:t>
            </a:r>
            <a:r>
              <a:rPr lang="hr-HR" sz="1600" i="1" dirty="0" err="1">
                <a:solidFill>
                  <a:srgbClr val="FF0000"/>
                </a:solidFill>
              </a:rPr>
              <a:t>of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the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refrigerator</a:t>
            </a:r>
            <a:endParaRPr lang="hr-HR" sz="16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E229B646-A0E4-47D0-B96C-A0ACF96F7328}"/>
              </a:ext>
            </a:extLst>
          </p:cNvPr>
          <p:cNvSpPr txBox="1">
            <a:spLocks/>
          </p:cNvSpPr>
          <p:nvPr/>
        </p:nvSpPr>
        <p:spPr>
          <a:xfrm>
            <a:off x="6629070" y="2166844"/>
            <a:ext cx="6334295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err="1">
                <a:solidFill>
                  <a:srgbClr val="FF0000"/>
                </a:solidFill>
              </a:rPr>
              <a:t>Before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the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oven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appeared</a:t>
            </a:r>
            <a:endParaRPr lang="hr-HR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" y="6182"/>
            <a:ext cx="5126802" cy="683882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77" y="2011105"/>
            <a:ext cx="8021889" cy="468179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4B9DB513-306D-4524-8C0B-A0CCF3651EE0}"/>
              </a:ext>
            </a:extLst>
          </p:cNvPr>
          <p:cNvSpPr txBox="1">
            <a:spLocks/>
          </p:cNvSpPr>
          <p:nvPr/>
        </p:nvSpPr>
        <p:spPr>
          <a:xfrm>
            <a:off x="4106873" y="5107224"/>
            <a:ext cx="2606161" cy="468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keeping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food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fresh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E8ED7372-9CE9-429E-90E8-94AFE66C1C69}"/>
              </a:ext>
            </a:extLst>
          </p:cNvPr>
          <p:cNvSpPr txBox="1">
            <a:spLocks/>
          </p:cNvSpPr>
          <p:nvPr/>
        </p:nvSpPr>
        <p:spPr>
          <a:xfrm>
            <a:off x="6713034" y="5107224"/>
            <a:ext cx="2606161" cy="468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refrigerator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2253ADA6-F8F6-45B4-88C1-D01BACA2CE4F}"/>
              </a:ext>
            </a:extLst>
          </p:cNvPr>
          <p:cNvSpPr txBox="1">
            <a:spLocks/>
          </p:cNvSpPr>
          <p:nvPr/>
        </p:nvSpPr>
        <p:spPr>
          <a:xfrm>
            <a:off x="9358225" y="4906450"/>
            <a:ext cx="2606161" cy="858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boxes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packed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with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snow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and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ice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447F33BC-630D-439F-BC38-6CB73A533610}"/>
              </a:ext>
            </a:extLst>
          </p:cNvPr>
          <p:cNvSpPr txBox="1">
            <a:spLocks/>
          </p:cNvSpPr>
          <p:nvPr/>
        </p:nvSpPr>
        <p:spPr>
          <a:xfrm>
            <a:off x="4106872" y="5962295"/>
            <a:ext cx="2606161" cy="468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cooking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food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026928EF-1F70-44D0-8C82-2E3A5B1FDAD1}"/>
              </a:ext>
            </a:extLst>
          </p:cNvPr>
          <p:cNvSpPr txBox="1">
            <a:spLocks/>
          </p:cNvSpPr>
          <p:nvPr/>
        </p:nvSpPr>
        <p:spPr>
          <a:xfrm>
            <a:off x="6766438" y="5962294"/>
            <a:ext cx="2606161" cy="468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ovens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DADBABF7-117B-401A-8FA2-E8CFE3093DC5}"/>
              </a:ext>
            </a:extLst>
          </p:cNvPr>
          <p:cNvSpPr txBox="1">
            <a:spLocks/>
          </p:cNvSpPr>
          <p:nvPr/>
        </p:nvSpPr>
        <p:spPr>
          <a:xfrm>
            <a:off x="9372599" y="5962293"/>
            <a:ext cx="2606161" cy="468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fireplaces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" y="16710"/>
            <a:ext cx="5126802" cy="683980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3" y="968579"/>
            <a:ext cx="4970899" cy="34725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F78CB02-FC75-44F9-993A-F46B14060D86}"/>
              </a:ext>
            </a:extLst>
          </p:cNvPr>
          <p:cNvSpPr txBox="1">
            <a:spLocks/>
          </p:cNvSpPr>
          <p:nvPr/>
        </p:nvSpPr>
        <p:spPr>
          <a:xfrm>
            <a:off x="5418535" y="621272"/>
            <a:ext cx="6632925" cy="229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8EEF0EB0-6D93-49B8-8229-922F48944C08}"/>
              </a:ext>
            </a:extLst>
          </p:cNvPr>
          <p:cNvSpPr txBox="1">
            <a:spLocks/>
          </p:cNvSpPr>
          <p:nvPr/>
        </p:nvSpPr>
        <p:spPr>
          <a:xfrm>
            <a:off x="5418535" y="1370023"/>
            <a:ext cx="6542692" cy="4528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1 He got the idea of building a vacuum cleaner at a restaurant.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2 The first home vacuum cleaner was invented in 1905.</a:t>
            </a:r>
            <a:endParaRPr lang="hr-HR" sz="24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3 The first home refrigerators were very expensive and dangerous because of toxic gases.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4 Today, refrigerators are safer for the environment and very technologically advanced.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5 People put chimneys on their fireplaces because there was too much black smoke every time they cooked.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FF0000"/>
                </a:solidFill>
              </a:rPr>
              <a:t>6 Popcorn and egg were cooked in Spencer's oven.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" y="5693"/>
            <a:ext cx="5126802" cy="683980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91" y="2792883"/>
            <a:ext cx="6310005" cy="260905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" y="5693"/>
            <a:ext cx="5126802" cy="68398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DD48CB5-D43A-4957-838B-F33669D72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213" y="875704"/>
            <a:ext cx="5038725" cy="3552825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16E7BB1-BFBB-46BF-94FA-EAFED1273292}"/>
              </a:ext>
            </a:extLst>
          </p:cNvPr>
          <p:cNvSpPr txBox="1">
            <a:spLocks/>
          </p:cNvSpPr>
          <p:nvPr/>
        </p:nvSpPr>
        <p:spPr>
          <a:xfrm>
            <a:off x="5262630" y="4483614"/>
            <a:ext cx="6632925" cy="229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Kada govorimo o radnji u prošlosti koristimo </a:t>
            </a:r>
            <a:r>
              <a:rPr lang="hr-HR" sz="2000" b="1" dirty="0">
                <a:solidFill>
                  <a:srgbClr val="0070C0"/>
                </a:solidFill>
              </a:rPr>
              <a:t>PAST SIMPLE</a:t>
            </a:r>
            <a:r>
              <a:rPr lang="hr-HR" sz="2000" i="1" dirty="0">
                <a:solidFill>
                  <a:srgbClr val="0070C0"/>
                </a:solidFill>
              </a:rPr>
              <a:t>, a kada govorimo o radnji koja se događa u sadašnjosti koristimo </a:t>
            </a:r>
            <a:r>
              <a:rPr lang="hr-HR" sz="2000" b="1" dirty="0">
                <a:solidFill>
                  <a:srgbClr val="0070C0"/>
                </a:solidFill>
              </a:rPr>
              <a:t>PRESENT SIMPLE</a:t>
            </a:r>
            <a:r>
              <a:rPr lang="hr-HR" sz="20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06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ABB2445A-D5E0-42A7-BE6D-4661DDCCC4FD}"/>
              </a:ext>
            </a:extLst>
          </p:cNvPr>
          <p:cNvSpPr txBox="1">
            <a:spLocks/>
          </p:cNvSpPr>
          <p:nvPr/>
        </p:nvSpPr>
        <p:spPr>
          <a:xfrm>
            <a:off x="6096000" y="1139641"/>
            <a:ext cx="6632925" cy="229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Past </a:t>
            </a:r>
            <a:r>
              <a:rPr lang="hr-HR" sz="2000" i="1" dirty="0" err="1">
                <a:solidFill>
                  <a:srgbClr val="0070C0"/>
                </a:solidFill>
              </a:rPr>
              <a:t>Simple</a:t>
            </a:r>
            <a:r>
              <a:rPr lang="hr-HR" sz="2000" i="1" dirty="0">
                <a:solidFill>
                  <a:srgbClr val="0070C0"/>
                </a:solidFill>
              </a:rPr>
              <a:t> </a:t>
            </a:r>
            <a:r>
              <a:rPr lang="hr-HR" sz="2000" i="1" dirty="0" err="1">
                <a:solidFill>
                  <a:srgbClr val="0070C0"/>
                </a:solidFill>
              </a:rPr>
              <a:t>tense</a:t>
            </a:r>
            <a:r>
              <a:rPr lang="hr-HR" sz="2000" i="1" dirty="0">
                <a:solidFill>
                  <a:srgbClr val="0070C0"/>
                </a:solidFill>
              </a:rPr>
              <a:t> </a:t>
            </a:r>
            <a:r>
              <a:rPr lang="hr-HR" sz="2000" i="1" u="sng" dirty="0">
                <a:solidFill>
                  <a:srgbClr val="0070C0"/>
                </a:solidFill>
              </a:rPr>
              <a:t>pravilnih glagola </a:t>
            </a:r>
            <a:r>
              <a:rPr lang="hr-HR" sz="2000" i="1" dirty="0">
                <a:solidFill>
                  <a:srgbClr val="0070C0"/>
                </a:solidFill>
              </a:rPr>
              <a:t>dobivaš dodavanjem nastavka </a:t>
            </a:r>
            <a:r>
              <a:rPr lang="hr-HR" sz="2000" b="1" dirty="0">
                <a:solidFill>
                  <a:srgbClr val="0070C0"/>
                </a:solidFill>
              </a:rPr>
              <a:t>-d </a:t>
            </a:r>
            <a:r>
              <a:rPr lang="hr-HR" sz="2000" i="1" dirty="0">
                <a:solidFill>
                  <a:srgbClr val="0070C0"/>
                </a:solidFill>
              </a:rPr>
              <a:t>ili </a:t>
            </a:r>
            <a:r>
              <a:rPr lang="hr-HR" sz="2000" b="1" dirty="0">
                <a:solidFill>
                  <a:srgbClr val="0070C0"/>
                </a:solidFill>
              </a:rPr>
              <a:t>-</a:t>
            </a:r>
            <a:r>
              <a:rPr lang="hr-HR" sz="2000" b="1" dirty="0" err="1">
                <a:solidFill>
                  <a:srgbClr val="0070C0"/>
                </a:solidFill>
              </a:rPr>
              <a:t>ed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i="1" dirty="0">
                <a:solidFill>
                  <a:srgbClr val="0070C0"/>
                </a:solidFill>
              </a:rPr>
              <a:t>glagolu, dok </a:t>
            </a:r>
            <a:r>
              <a:rPr lang="hr-HR" sz="2000" i="1" u="sng" dirty="0">
                <a:solidFill>
                  <a:srgbClr val="0070C0"/>
                </a:solidFill>
              </a:rPr>
              <a:t>nepravilne glagole </a:t>
            </a:r>
            <a:r>
              <a:rPr lang="hr-HR" sz="2000" i="1" dirty="0">
                <a:solidFill>
                  <a:srgbClr val="0070C0"/>
                </a:solidFill>
              </a:rPr>
              <a:t>učimo napamet iz tablice nepravilnih glagola</a:t>
            </a:r>
            <a:r>
              <a:rPr lang="hr-HR" sz="2000" i="1" dirty="0"/>
              <a:t>.</a:t>
            </a:r>
            <a:br>
              <a:rPr lang="hr-HR" sz="2000" i="1" dirty="0"/>
            </a:br>
            <a:r>
              <a:rPr lang="hr-HR" sz="2000" b="1" dirty="0" err="1"/>
              <a:t>Imagine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life</a:t>
            </a:r>
            <a:r>
              <a:rPr lang="hr-HR" sz="2000" b="1" dirty="0"/>
              <a:t> </a:t>
            </a:r>
            <a:r>
              <a:rPr lang="hr-HR" sz="2000" b="1" dirty="0" err="1"/>
              <a:t>look</a:t>
            </a:r>
            <a:r>
              <a:rPr lang="hr-HR" sz="2000" b="1" dirty="0" err="1">
                <a:solidFill>
                  <a:srgbClr val="FF0000"/>
                </a:solidFill>
              </a:rPr>
              <a:t>ed</a:t>
            </a:r>
            <a:r>
              <a:rPr lang="hr-HR" sz="2000" b="1" dirty="0"/>
              <a:t> </a:t>
            </a:r>
            <a:r>
              <a:rPr lang="hr-HR" sz="2000" b="1" dirty="0" err="1"/>
              <a:t>like</a:t>
            </a:r>
            <a:r>
              <a:rPr lang="hr-HR" sz="2000" b="1" dirty="0"/>
              <a:t>…</a:t>
            </a:r>
            <a:br>
              <a:rPr lang="hr-HR" sz="2000" b="1" dirty="0"/>
            </a:br>
            <a:r>
              <a:rPr lang="hr-HR" sz="2000" b="1" dirty="0"/>
              <a:t>He </a:t>
            </a:r>
            <a:r>
              <a:rPr lang="hr-HR" sz="2000" b="1" u="sng" dirty="0" err="1">
                <a:solidFill>
                  <a:srgbClr val="FF0000"/>
                </a:solidFill>
              </a:rPr>
              <a:t>saw</a:t>
            </a:r>
            <a:r>
              <a:rPr lang="en-US" sz="2000" b="1" dirty="0"/>
              <a:t> </a:t>
            </a:r>
            <a:r>
              <a:rPr lang="hr-HR" sz="2000" b="1" dirty="0" err="1"/>
              <a:t>that</a:t>
            </a:r>
            <a:r>
              <a:rPr lang="hr-HR" sz="2000" b="1" dirty="0"/>
              <a:t> a </a:t>
            </a:r>
            <a:r>
              <a:rPr lang="hr-HR" sz="2000" b="1" dirty="0" err="1"/>
              <a:t>lot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dust</a:t>
            </a:r>
            <a:r>
              <a:rPr lang="hr-HR" sz="2000" b="1" dirty="0"/>
              <a:t> </a:t>
            </a:r>
            <a:r>
              <a:rPr lang="hr-HR" sz="2000" b="1" dirty="0" err="1"/>
              <a:t>gather</a:t>
            </a:r>
            <a:r>
              <a:rPr lang="hr-HR" sz="2000" b="1" dirty="0" err="1">
                <a:solidFill>
                  <a:srgbClr val="FF0000"/>
                </a:solidFill>
              </a:rPr>
              <a:t>ed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/>
              <a:t>on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handkerchief</a:t>
            </a:r>
            <a:r>
              <a:rPr lang="hr-HR" sz="2000" b="1" dirty="0"/>
              <a:t>…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53ACCB75-E520-4100-83D2-090BBB11DE47}"/>
              </a:ext>
            </a:extLst>
          </p:cNvPr>
          <p:cNvSpPr txBox="1">
            <a:spLocks/>
          </p:cNvSpPr>
          <p:nvPr/>
        </p:nvSpPr>
        <p:spPr>
          <a:xfrm>
            <a:off x="6096000" y="3096988"/>
            <a:ext cx="5925016" cy="229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U niječnom obliku ispred glagola u infinitivu stavljamo 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b="1" dirty="0" err="1">
                <a:solidFill>
                  <a:srgbClr val="0070C0"/>
                </a:solidFill>
              </a:rPr>
              <a:t>didn’t</a:t>
            </a:r>
            <a:r>
              <a:rPr lang="hr-HR" sz="2000" i="1" dirty="0">
                <a:solidFill>
                  <a:srgbClr val="0070C0"/>
                </a:solidFill>
              </a:rPr>
              <a:t>.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b="1" dirty="0" err="1"/>
              <a:t>Imagine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life</a:t>
            </a:r>
            <a:r>
              <a:rPr lang="hr-HR" sz="2000" b="1" dirty="0"/>
              <a:t> </a:t>
            </a:r>
            <a:r>
              <a:rPr lang="hr-HR" sz="2000" b="1" dirty="0" err="1"/>
              <a:t>look</a:t>
            </a:r>
            <a:r>
              <a:rPr lang="hr-HR" sz="2000" b="1" dirty="0" err="1">
                <a:solidFill>
                  <a:srgbClr val="FF0000"/>
                </a:solidFill>
              </a:rPr>
              <a:t>ed</a:t>
            </a:r>
            <a:r>
              <a:rPr lang="hr-HR" sz="2000" b="1" dirty="0"/>
              <a:t> </a:t>
            </a:r>
            <a:r>
              <a:rPr lang="hr-HR" sz="2000" b="1" dirty="0" err="1"/>
              <a:t>like</a:t>
            </a:r>
            <a:r>
              <a:rPr lang="hr-HR" sz="2000" b="1" dirty="0"/>
              <a:t> </a:t>
            </a:r>
            <a:r>
              <a:rPr lang="hr-HR" sz="2000" b="1" dirty="0" err="1"/>
              <a:t>when</a:t>
            </a:r>
            <a:r>
              <a:rPr lang="hr-HR" sz="2000" b="1" dirty="0"/>
              <a:t> </a:t>
            </a:r>
            <a:r>
              <a:rPr lang="hr-HR" sz="2000" b="1" dirty="0" err="1"/>
              <a:t>people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didn’t</a:t>
            </a:r>
            <a:r>
              <a:rPr lang="en-US" sz="2000" b="1" dirty="0"/>
              <a:t> </a:t>
            </a:r>
            <a:r>
              <a:rPr lang="hr-HR" sz="2000" b="1" u="sng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household</a:t>
            </a:r>
            <a:r>
              <a:rPr lang="hr-HR" sz="2000" b="1" dirty="0"/>
              <a:t> </a:t>
            </a:r>
            <a:r>
              <a:rPr lang="hr-HR" sz="2000" b="1" dirty="0" err="1"/>
              <a:t>appliances</a:t>
            </a:r>
            <a:r>
              <a:rPr lang="en-US" sz="2000" b="1" dirty="0"/>
              <a:t>.</a:t>
            </a:r>
            <a:endParaRPr lang="hr-HR" sz="2000" b="1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EF0BAF29-17F9-42C2-BD63-EA67BFF0ADF8}"/>
              </a:ext>
            </a:extLst>
          </p:cNvPr>
          <p:cNvSpPr txBox="1">
            <a:spLocks/>
          </p:cNvSpPr>
          <p:nvPr/>
        </p:nvSpPr>
        <p:spPr>
          <a:xfrm>
            <a:off x="6096001" y="4935096"/>
            <a:ext cx="5925016" cy="229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U upitnom obliku ispred subjekta stavljamo </a:t>
            </a:r>
            <a:r>
              <a:rPr lang="hr-HR" sz="2000" b="1" dirty="0" err="1">
                <a:solidFill>
                  <a:srgbClr val="0070C0"/>
                </a:solidFill>
              </a:rPr>
              <a:t>Did</a:t>
            </a:r>
            <a:r>
              <a:rPr lang="hr-HR" sz="2000" i="1" dirty="0">
                <a:solidFill>
                  <a:srgbClr val="0070C0"/>
                </a:solidFill>
              </a:rPr>
              <a:t>, dok glagol u rečenici ostaje u infinitivu.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Did</a:t>
            </a:r>
            <a:r>
              <a:rPr lang="en-US" sz="2000" b="1" dirty="0"/>
              <a:t> you </a:t>
            </a:r>
            <a:r>
              <a:rPr lang="hr-HR" sz="2000" b="1" u="sng" dirty="0"/>
              <a:t>use</a:t>
            </a:r>
            <a:r>
              <a:rPr lang="en-US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microwave</a:t>
            </a:r>
            <a:r>
              <a:rPr lang="en-US" sz="2000" b="1" dirty="0"/>
              <a:t>?</a:t>
            </a:r>
            <a:endParaRPr lang="hr-HR" sz="2000" b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94E81FE1-7238-430F-8F9B-743B092EC244}"/>
              </a:ext>
            </a:extLst>
          </p:cNvPr>
          <p:cNvSpPr txBox="1">
            <a:spLocks/>
          </p:cNvSpPr>
          <p:nvPr/>
        </p:nvSpPr>
        <p:spPr>
          <a:xfrm>
            <a:off x="293650" y="1136406"/>
            <a:ext cx="5638800" cy="229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>
                <a:solidFill>
                  <a:srgbClr val="0070C0"/>
                </a:solidFill>
              </a:rPr>
              <a:t>Present</a:t>
            </a:r>
            <a:r>
              <a:rPr lang="hr-HR" sz="2000" i="1" dirty="0">
                <a:solidFill>
                  <a:srgbClr val="0070C0"/>
                </a:solidFill>
              </a:rPr>
              <a:t> </a:t>
            </a:r>
            <a:r>
              <a:rPr lang="hr-HR" sz="2000" i="1" dirty="0" err="1">
                <a:solidFill>
                  <a:srgbClr val="0070C0"/>
                </a:solidFill>
              </a:rPr>
              <a:t>Simple</a:t>
            </a:r>
            <a:r>
              <a:rPr lang="hr-HR" sz="2000" i="1" dirty="0">
                <a:solidFill>
                  <a:srgbClr val="0070C0"/>
                </a:solidFill>
              </a:rPr>
              <a:t> </a:t>
            </a:r>
            <a:r>
              <a:rPr lang="hr-HR" sz="2000" i="1" dirty="0" err="1">
                <a:solidFill>
                  <a:srgbClr val="0070C0"/>
                </a:solidFill>
              </a:rPr>
              <a:t>tense</a:t>
            </a:r>
            <a:r>
              <a:rPr lang="hr-HR" sz="2000" i="1" dirty="0">
                <a:solidFill>
                  <a:srgbClr val="0070C0"/>
                </a:solidFill>
              </a:rPr>
              <a:t> dobivaš dodavanjem nastavka </a:t>
            </a:r>
            <a:r>
              <a:rPr lang="hr-HR" sz="2000" b="1" dirty="0">
                <a:solidFill>
                  <a:srgbClr val="0070C0"/>
                </a:solidFill>
              </a:rPr>
              <a:t>-s </a:t>
            </a:r>
            <a:r>
              <a:rPr lang="hr-HR" sz="2000" i="1" dirty="0">
                <a:solidFill>
                  <a:srgbClr val="0070C0"/>
                </a:solidFill>
              </a:rPr>
              <a:t>ili </a:t>
            </a:r>
            <a:r>
              <a:rPr lang="hr-HR" sz="2000" b="1" dirty="0">
                <a:solidFill>
                  <a:srgbClr val="0070C0"/>
                </a:solidFill>
              </a:rPr>
              <a:t>-</a:t>
            </a:r>
            <a:r>
              <a:rPr lang="hr-HR" sz="2000" b="1" dirty="0" err="1">
                <a:solidFill>
                  <a:srgbClr val="0070C0"/>
                </a:solidFill>
              </a:rPr>
              <a:t>es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i="1" dirty="0">
                <a:solidFill>
                  <a:srgbClr val="0070C0"/>
                </a:solidFill>
              </a:rPr>
              <a:t>glagolu u 3. osobi jednine (HE/SHE/IT), dok u svim ostalim osobama koristiš infinitiv glagola.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b="1" dirty="0" err="1"/>
              <a:t>We</a:t>
            </a:r>
            <a:r>
              <a:rPr lang="hr-HR" sz="2000" b="1" dirty="0"/>
              <a:t> </a:t>
            </a:r>
            <a:r>
              <a:rPr lang="hr-HR" sz="2000" b="1" u="sng" dirty="0"/>
              <a:t>take</a:t>
            </a:r>
            <a:r>
              <a:rPr lang="hr-HR" sz="2000" b="1" dirty="0"/>
              <a:t> </a:t>
            </a:r>
            <a:r>
              <a:rPr lang="hr-HR" sz="2000" b="1" dirty="0" err="1"/>
              <a:t>so</a:t>
            </a:r>
            <a:r>
              <a:rPr lang="hr-HR" sz="2000" b="1" dirty="0"/>
              <a:t> </a:t>
            </a:r>
            <a:r>
              <a:rPr lang="hr-HR" sz="2000" b="1" dirty="0" err="1"/>
              <a:t>many</a:t>
            </a:r>
            <a:r>
              <a:rPr lang="hr-HR" sz="2000" b="1" dirty="0"/>
              <a:t> </a:t>
            </a:r>
            <a:r>
              <a:rPr lang="hr-HR" sz="2000" b="1" dirty="0" err="1"/>
              <a:t>things</a:t>
            </a:r>
            <a:r>
              <a:rPr lang="hr-HR" sz="2000" b="1" dirty="0"/>
              <a:t> for </a:t>
            </a:r>
            <a:r>
              <a:rPr lang="hr-HR" sz="2000" b="1" dirty="0" err="1"/>
              <a:t>granted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tablet</a:t>
            </a:r>
            <a:r>
              <a:rPr lang="hr-HR" sz="2000" b="1" dirty="0"/>
              <a:t> </a:t>
            </a:r>
            <a:r>
              <a:rPr lang="hr-HR" sz="2000" b="1" dirty="0" err="1"/>
              <a:t>play</a:t>
            </a:r>
            <a:r>
              <a:rPr lang="hr-HR" sz="2000" b="1" dirty="0" err="1">
                <a:solidFill>
                  <a:srgbClr val="FF0000"/>
                </a:solidFill>
              </a:rPr>
              <a:t>s</a:t>
            </a:r>
            <a:r>
              <a:rPr lang="en-US" sz="2000" b="1" dirty="0"/>
              <a:t> </a:t>
            </a:r>
            <a:r>
              <a:rPr lang="hr-HR" sz="2000" b="1" dirty="0" err="1"/>
              <a:t>musicor</a:t>
            </a:r>
            <a:r>
              <a:rPr lang="hr-HR" sz="2000" b="1" dirty="0"/>
              <a:t> </a:t>
            </a:r>
            <a:r>
              <a:rPr lang="hr-HR" sz="2000" b="1" dirty="0" err="1"/>
              <a:t>stream</a:t>
            </a:r>
            <a:r>
              <a:rPr lang="hr-HR" sz="2000" b="1" dirty="0" err="1">
                <a:solidFill>
                  <a:srgbClr val="FF0000"/>
                </a:solidFill>
              </a:rPr>
              <a:t>s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/>
              <a:t>a TV </a:t>
            </a:r>
            <a:r>
              <a:rPr lang="hr-HR" sz="2000" b="1" dirty="0" err="1"/>
              <a:t>programme</a:t>
            </a:r>
            <a:r>
              <a:rPr lang="hr-HR" sz="2000" b="1" dirty="0"/>
              <a:t>.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7A9AF4B-85DA-4C9B-AC8F-8F975A9373A0}"/>
              </a:ext>
            </a:extLst>
          </p:cNvPr>
          <p:cNvSpPr txBox="1">
            <a:spLocks/>
          </p:cNvSpPr>
          <p:nvPr/>
        </p:nvSpPr>
        <p:spPr>
          <a:xfrm>
            <a:off x="293650" y="3071592"/>
            <a:ext cx="5638800" cy="229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U niječnom obliku ispred glagola u infinitivu stavljamo </a:t>
            </a:r>
            <a:r>
              <a:rPr lang="hr-HR" sz="2000" b="1" dirty="0" err="1">
                <a:solidFill>
                  <a:srgbClr val="0070C0"/>
                </a:solidFill>
              </a:rPr>
              <a:t>doesn’t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i="1" dirty="0">
                <a:solidFill>
                  <a:srgbClr val="0070C0"/>
                </a:solidFill>
              </a:rPr>
              <a:t>u 3. osobi jednine, dok u svim ostalim osobama ispred infinitiva glagola stoji </a:t>
            </a:r>
            <a:r>
              <a:rPr lang="hr-HR" sz="2000" b="1" dirty="0" err="1">
                <a:solidFill>
                  <a:srgbClr val="0070C0"/>
                </a:solidFill>
              </a:rPr>
              <a:t>don’t</a:t>
            </a:r>
            <a:r>
              <a:rPr lang="hr-HR" sz="2000" i="1" dirty="0">
                <a:solidFill>
                  <a:srgbClr val="0070C0"/>
                </a:solidFill>
              </a:rPr>
              <a:t>.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b="1" dirty="0" err="1"/>
              <a:t>We</a:t>
            </a:r>
            <a:r>
              <a:rPr lang="hr-HR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hr-HR" sz="2000" b="1" dirty="0">
                <a:solidFill>
                  <a:srgbClr val="FF0000"/>
                </a:solidFill>
              </a:rPr>
              <a:t>o</a:t>
            </a:r>
            <a:r>
              <a:rPr lang="en-US" sz="2000" b="1" dirty="0" err="1">
                <a:solidFill>
                  <a:srgbClr val="FF0000"/>
                </a:solidFill>
              </a:rPr>
              <a:t>n’t</a:t>
            </a:r>
            <a:r>
              <a:rPr lang="en-US" sz="2000" b="1" dirty="0"/>
              <a:t> </a:t>
            </a:r>
            <a:r>
              <a:rPr lang="hr-HR" sz="2000" b="1" u="sng" dirty="0" err="1"/>
              <a:t>have</a:t>
            </a:r>
            <a:r>
              <a:rPr lang="hr-HR" sz="2000" b="1" dirty="0"/>
              <a:t> to </a:t>
            </a:r>
            <a:r>
              <a:rPr lang="hr-HR" sz="2000" b="1" dirty="0" err="1"/>
              <a:t>sweep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floors</a:t>
            </a:r>
            <a:r>
              <a:rPr lang="en-US" sz="2000" b="1" dirty="0"/>
              <a:t>…</a:t>
            </a:r>
            <a:br>
              <a:rPr lang="hr-HR" sz="2000" b="1" dirty="0"/>
            </a:br>
            <a:r>
              <a:rPr lang="hr-HR" sz="2000" b="1" dirty="0"/>
              <a:t>He </a:t>
            </a:r>
            <a:r>
              <a:rPr lang="hr-HR" sz="2000" b="1" dirty="0" err="1">
                <a:solidFill>
                  <a:srgbClr val="FF0000"/>
                </a:solidFill>
              </a:rPr>
              <a:t>doesn’t</a:t>
            </a:r>
            <a:r>
              <a:rPr lang="hr-HR" sz="2000" b="1" dirty="0"/>
              <a:t> </a:t>
            </a:r>
            <a:r>
              <a:rPr lang="hr-HR" sz="2000" b="1" u="sng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future </a:t>
            </a:r>
            <a:r>
              <a:rPr lang="hr-HR" sz="2000" b="1" dirty="0" err="1"/>
              <a:t>holds</a:t>
            </a:r>
            <a:r>
              <a:rPr lang="hr-HR" sz="2000" b="1" dirty="0"/>
              <a:t>!</a:t>
            </a:r>
            <a:br>
              <a:rPr lang="hr-HR" sz="2000" b="1" dirty="0"/>
            </a:br>
            <a:endParaRPr lang="hr-HR" sz="2000" b="1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66495322-9222-40BA-A66E-E1E74908C816}"/>
              </a:ext>
            </a:extLst>
          </p:cNvPr>
          <p:cNvSpPr txBox="1">
            <a:spLocks/>
          </p:cNvSpPr>
          <p:nvPr/>
        </p:nvSpPr>
        <p:spPr>
          <a:xfrm>
            <a:off x="293650" y="4935096"/>
            <a:ext cx="5638800" cy="229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U upitnom obliku ispred subjekta stavljamo </a:t>
            </a:r>
            <a:r>
              <a:rPr lang="hr-HR" sz="2000" b="1" dirty="0" err="1">
                <a:solidFill>
                  <a:srgbClr val="0070C0"/>
                </a:solidFill>
              </a:rPr>
              <a:t>Does</a:t>
            </a:r>
            <a:r>
              <a:rPr lang="hr-HR" sz="2000" i="1" dirty="0">
                <a:solidFill>
                  <a:srgbClr val="0070C0"/>
                </a:solidFill>
              </a:rPr>
              <a:t>, dok u svim ostalim osobama ispred subjekta stoji </a:t>
            </a:r>
            <a:r>
              <a:rPr lang="hr-HR" sz="2000" b="1" dirty="0">
                <a:solidFill>
                  <a:srgbClr val="0070C0"/>
                </a:solidFill>
              </a:rPr>
              <a:t>Do</a:t>
            </a:r>
            <a:r>
              <a:rPr lang="hr-HR" sz="2000" i="1" dirty="0">
                <a:solidFill>
                  <a:srgbClr val="0070C0"/>
                </a:solidFill>
              </a:rPr>
              <a:t>. Glagol u rečenici ostaje u infinitivu!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hr-HR" sz="2000" b="1" dirty="0">
                <a:solidFill>
                  <a:srgbClr val="FF0000"/>
                </a:solidFill>
              </a:rPr>
              <a:t>o</a:t>
            </a:r>
            <a:r>
              <a:rPr lang="en-US" sz="2000" b="1" dirty="0"/>
              <a:t> you </a:t>
            </a:r>
            <a:r>
              <a:rPr lang="hr-HR" sz="2000" b="1" u="sng" dirty="0" err="1"/>
              <a:t>cook</a:t>
            </a:r>
            <a:r>
              <a:rPr lang="en-US" sz="2000" b="1" dirty="0"/>
              <a:t>?</a:t>
            </a:r>
            <a:br>
              <a:rPr lang="hr-HR" sz="2000" b="1" dirty="0"/>
            </a:br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hr-HR" sz="2000" b="1" dirty="0" err="1">
                <a:solidFill>
                  <a:srgbClr val="FF0000"/>
                </a:solidFill>
              </a:rPr>
              <a:t>oes</a:t>
            </a:r>
            <a:r>
              <a:rPr lang="en-US" sz="2000" b="1" dirty="0"/>
              <a:t> </a:t>
            </a:r>
            <a:r>
              <a:rPr lang="hr-HR" sz="2000" b="1" dirty="0"/>
              <a:t>he</a:t>
            </a:r>
            <a:r>
              <a:rPr lang="en-US" sz="2000" b="1" dirty="0"/>
              <a:t> </a:t>
            </a:r>
            <a:r>
              <a:rPr lang="hr-HR" sz="2000" b="1" u="sng" dirty="0" err="1"/>
              <a:t>eat</a:t>
            </a:r>
            <a:r>
              <a:rPr lang="hr-HR" sz="2000" b="1" dirty="0"/>
              <a:t> </a:t>
            </a:r>
            <a:r>
              <a:rPr lang="hr-HR" sz="2000" b="1" dirty="0" err="1"/>
              <a:t>lasagna</a:t>
            </a:r>
            <a:r>
              <a:rPr lang="en-US" sz="2000" b="1" dirty="0"/>
              <a:t>?</a:t>
            </a:r>
            <a:endParaRPr lang="hr-HR" sz="2000" b="1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74B090A-FDD5-4CEA-8AF0-3529DA583058}"/>
              </a:ext>
            </a:extLst>
          </p:cNvPr>
          <p:cNvSpPr txBox="1">
            <a:spLocks/>
          </p:cNvSpPr>
          <p:nvPr/>
        </p:nvSpPr>
        <p:spPr>
          <a:xfrm>
            <a:off x="0" y="267741"/>
            <a:ext cx="12192000" cy="670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4400" b="1" dirty="0">
                <a:solidFill>
                  <a:srgbClr val="FF0000"/>
                </a:solidFill>
              </a:rPr>
              <a:t>PRESENT SIMPLE VS PAST SIMPE</a:t>
            </a:r>
          </a:p>
        </p:txBody>
      </p:sp>
    </p:spTree>
    <p:extLst>
      <p:ext uri="{BB962C8B-B14F-4D97-AF65-F5344CB8AC3E}">
        <p14:creationId xmlns:p14="http://schemas.microsoft.com/office/powerpoint/2010/main" val="3077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349" y="0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24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" y="-38751"/>
            <a:ext cx="5186598" cy="691858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2" y="118689"/>
            <a:ext cx="9195212" cy="664649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229824DF-A6B7-488F-8FE7-2FFA358B057B}"/>
              </a:ext>
            </a:extLst>
          </p:cNvPr>
          <p:cNvSpPr txBox="1">
            <a:spLocks/>
          </p:cNvSpPr>
          <p:nvPr/>
        </p:nvSpPr>
        <p:spPr>
          <a:xfrm>
            <a:off x="757344" y="491046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went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pic>
        <p:nvPicPr>
          <p:cNvPr id="9" name="Picture 2" descr="Vidi izvornu sliku">
            <a:extLst>
              <a:ext uri="{FF2B5EF4-FFF2-40B4-BE49-F238E27FC236}">
                <a16:creationId xmlns:a16="http://schemas.microsoft.com/office/drawing/2014/main" id="{799511DF-8AE7-45BF-9FDE-C77AC652F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12604" y="816696"/>
            <a:ext cx="1028042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FA4F3A07-1A3A-4CAE-9214-8197BBA45A2D}"/>
              </a:ext>
            </a:extLst>
          </p:cNvPr>
          <p:cNvSpPr txBox="1">
            <a:spLocks/>
          </p:cNvSpPr>
          <p:nvPr/>
        </p:nvSpPr>
        <p:spPr>
          <a:xfrm>
            <a:off x="6875647" y="491045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drove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471F272-883C-4845-AEB1-9A9FEF239390}"/>
              </a:ext>
            </a:extLst>
          </p:cNvPr>
          <p:cNvSpPr txBox="1">
            <a:spLocks/>
          </p:cNvSpPr>
          <p:nvPr/>
        </p:nvSpPr>
        <p:spPr>
          <a:xfrm>
            <a:off x="2431253" y="835257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bought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DE37174-206C-4E12-AF69-AD949806D746}"/>
              </a:ext>
            </a:extLst>
          </p:cNvPr>
          <p:cNvSpPr txBox="1">
            <a:spLocks/>
          </p:cNvSpPr>
          <p:nvPr/>
        </p:nvSpPr>
        <p:spPr>
          <a:xfrm>
            <a:off x="7744733" y="835256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began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F3CFD62E-8B87-4572-81AB-EDC4D795C931}"/>
              </a:ext>
            </a:extLst>
          </p:cNvPr>
          <p:cNvSpPr txBox="1">
            <a:spLocks/>
          </p:cNvSpPr>
          <p:nvPr/>
        </p:nvSpPr>
        <p:spPr>
          <a:xfrm>
            <a:off x="1388003" y="1215154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heard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672A888-D13D-43CD-8C24-C9E749C2274B}"/>
              </a:ext>
            </a:extLst>
          </p:cNvPr>
          <p:cNvSpPr txBox="1">
            <a:spLocks/>
          </p:cNvSpPr>
          <p:nvPr/>
        </p:nvSpPr>
        <p:spPr>
          <a:xfrm>
            <a:off x="6892703" y="1215154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looked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E2B48698-6122-4DD0-B1F9-E484DA372976}"/>
              </a:ext>
            </a:extLst>
          </p:cNvPr>
          <p:cNvSpPr txBox="1">
            <a:spLocks/>
          </p:cNvSpPr>
          <p:nvPr/>
        </p:nvSpPr>
        <p:spPr>
          <a:xfrm>
            <a:off x="1388003" y="1591309"/>
            <a:ext cx="1656280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see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50E66468-52F5-4A95-BA92-28EFBFE5E785}"/>
              </a:ext>
            </a:extLst>
          </p:cNvPr>
          <p:cNvSpPr txBox="1">
            <a:spLocks/>
          </p:cNvSpPr>
          <p:nvPr/>
        </p:nvSpPr>
        <p:spPr>
          <a:xfrm>
            <a:off x="6081499" y="1583822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sat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A9BABBC1-5BEA-4AC3-8D36-D8972D7088F7}"/>
              </a:ext>
            </a:extLst>
          </p:cNvPr>
          <p:cNvSpPr txBox="1">
            <a:spLocks/>
          </p:cNvSpPr>
          <p:nvPr/>
        </p:nvSpPr>
        <p:spPr>
          <a:xfrm>
            <a:off x="1133535" y="1961564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caught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A20C6C42-BD34-48F3-823A-52D3BEF3EE3C}"/>
              </a:ext>
            </a:extLst>
          </p:cNvPr>
          <p:cNvSpPr txBox="1">
            <a:spLocks/>
          </p:cNvSpPr>
          <p:nvPr/>
        </p:nvSpPr>
        <p:spPr>
          <a:xfrm>
            <a:off x="5653401" y="1952490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forgot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DCC1458B-D67D-4557-8732-6A34C3014D96}"/>
              </a:ext>
            </a:extLst>
          </p:cNvPr>
          <p:cNvSpPr txBox="1">
            <a:spLocks/>
          </p:cNvSpPr>
          <p:nvPr/>
        </p:nvSpPr>
        <p:spPr>
          <a:xfrm>
            <a:off x="3160653" y="2327280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noticed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4424A4E2-4E3C-4902-A7C7-3878E62AB332}"/>
              </a:ext>
            </a:extLst>
          </p:cNvPr>
          <p:cNvSpPr txBox="1">
            <a:spLocks/>
          </p:cNvSpPr>
          <p:nvPr/>
        </p:nvSpPr>
        <p:spPr>
          <a:xfrm>
            <a:off x="7006387" y="2327280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was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DF1D9714-508E-4C5F-B8AA-7568F2035949}"/>
              </a:ext>
            </a:extLst>
          </p:cNvPr>
          <p:cNvSpPr txBox="1">
            <a:spLocks/>
          </p:cNvSpPr>
          <p:nvPr/>
        </p:nvSpPr>
        <p:spPr>
          <a:xfrm>
            <a:off x="2009866" y="2718255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listened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1657D4AE-1034-4325-887A-454A3C10C4C3}"/>
              </a:ext>
            </a:extLst>
          </p:cNvPr>
          <p:cNvSpPr txBox="1">
            <a:spLocks/>
          </p:cNvSpPr>
          <p:nvPr/>
        </p:nvSpPr>
        <p:spPr>
          <a:xfrm>
            <a:off x="6743412" y="2695952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was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1A1995AB-57E2-40D7-BDCE-A5FC676C4A15}"/>
              </a:ext>
            </a:extLst>
          </p:cNvPr>
          <p:cNvSpPr txBox="1">
            <a:spLocks/>
          </p:cNvSpPr>
          <p:nvPr/>
        </p:nvSpPr>
        <p:spPr>
          <a:xfrm>
            <a:off x="4323125" y="3078808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asked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0E81A130-90DD-4CFC-8B8E-870C42018E24}"/>
              </a:ext>
            </a:extLst>
          </p:cNvPr>
          <p:cNvSpPr txBox="1">
            <a:spLocks/>
          </p:cNvSpPr>
          <p:nvPr/>
        </p:nvSpPr>
        <p:spPr>
          <a:xfrm>
            <a:off x="1552641" y="3441934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said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8" name="Rezervirano mjesto sadržaja 2">
            <a:extLst>
              <a:ext uri="{FF2B5EF4-FFF2-40B4-BE49-F238E27FC236}">
                <a16:creationId xmlns:a16="http://schemas.microsoft.com/office/drawing/2014/main" id="{AB705C3C-F1E6-4ADF-844B-37B2B1068589}"/>
              </a:ext>
            </a:extLst>
          </p:cNvPr>
          <p:cNvSpPr txBox="1">
            <a:spLocks/>
          </p:cNvSpPr>
          <p:nvPr/>
        </p:nvSpPr>
        <p:spPr>
          <a:xfrm>
            <a:off x="6827934" y="3420541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knew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29" name="Rezervirano mjesto sadržaja 2">
            <a:extLst>
              <a:ext uri="{FF2B5EF4-FFF2-40B4-BE49-F238E27FC236}">
                <a16:creationId xmlns:a16="http://schemas.microsoft.com/office/drawing/2014/main" id="{D82BFD57-2568-4F32-9695-21ADEEE788B9}"/>
              </a:ext>
            </a:extLst>
          </p:cNvPr>
          <p:cNvSpPr txBox="1">
            <a:spLocks/>
          </p:cNvSpPr>
          <p:nvPr/>
        </p:nvSpPr>
        <p:spPr>
          <a:xfrm>
            <a:off x="1836571" y="3810602"/>
            <a:ext cx="1575702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want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0" name="Rezervirano mjesto sadržaja 2">
            <a:extLst>
              <a:ext uri="{FF2B5EF4-FFF2-40B4-BE49-F238E27FC236}">
                <a16:creationId xmlns:a16="http://schemas.microsoft.com/office/drawing/2014/main" id="{7FA3AE1B-D889-424B-981B-0654DD4B28A2}"/>
              </a:ext>
            </a:extLst>
          </p:cNvPr>
          <p:cNvSpPr txBox="1">
            <a:spLocks/>
          </p:cNvSpPr>
          <p:nvPr/>
        </p:nvSpPr>
        <p:spPr>
          <a:xfrm>
            <a:off x="5751547" y="3789209"/>
            <a:ext cx="141255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thought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1" name="Rezervirano mjesto sadržaja 2">
            <a:extLst>
              <a:ext uri="{FF2B5EF4-FFF2-40B4-BE49-F238E27FC236}">
                <a16:creationId xmlns:a16="http://schemas.microsoft.com/office/drawing/2014/main" id="{2AF96F12-380E-4471-B264-0AB4CE04192D}"/>
              </a:ext>
            </a:extLst>
          </p:cNvPr>
          <p:cNvSpPr txBox="1">
            <a:spLocks/>
          </p:cNvSpPr>
          <p:nvPr/>
        </p:nvSpPr>
        <p:spPr>
          <a:xfrm>
            <a:off x="1782870" y="4165613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got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2" name="Rezervirano mjesto sadržaja 2">
            <a:extLst>
              <a:ext uri="{FF2B5EF4-FFF2-40B4-BE49-F238E27FC236}">
                <a16:creationId xmlns:a16="http://schemas.microsoft.com/office/drawing/2014/main" id="{5FB1C623-BEA4-4873-BFA2-0594B8FEE739}"/>
              </a:ext>
            </a:extLst>
          </p:cNvPr>
          <p:cNvSpPr txBox="1">
            <a:spLocks/>
          </p:cNvSpPr>
          <p:nvPr/>
        </p:nvSpPr>
        <p:spPr>
          <a:xfrm>
            <a:off x="4600760" y="4160110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tried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3" name="Rezervirano mjesto sadržaja 2">
            <a:extLst>
              <a:ext uri="{FF2B5EF4-FFF2-40B4-BE49-F238E27FC236}">
                <a16:creationId xmlns:a16="http://schemas.microsoft.com/office/drawing/2014/main" id="{D0C206AE-EE55-4EC5-B882-29D0DF37EC11}"/>
              </a:ext>
            </a:extLst>
          </p:cNvPr>
          <p:cNvSpPr txBox="1">
            <a:spLocks/>
          </p:cNvSpPr>
          <p:nvPr/>
        </p:nvSpPr>
        <p:spPr>
          <a:xfrm>
            <a:off x="1877988" y="4534281"/>
            <a:ext cx="1829043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didn’t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want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4" name="Rezervirano mjesto sadržaja 2">
            <a:extLst>
              <a:ext uri="{FF2B5EF4-FFF2-40B4-BE49-F238E27FC236}">
                <a16:creationId xmlns:a16="http://schemas.microsoft.com/office/drawing/2014/main" id="{869DCC78-E46E-4047-9695-CBA0178B76E8}"/>
              </a:ext>
            </a:extLst>
          </p:cNvPr>
          <p:cNvSpPr txBox="1">
            <a:spLocks/>
          </p:cNvSpPr>
          <p:nvPr/>
        </p:nvSpPr>
        <p:spPr>
          <a:xfrm>
            <a:off x="6508634" y="4532667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sat</a:t>
            </a:r>
          </a:p>
        </p:txBody>
      </p:sp>
      <p:sp>
        <p:nvSpPr>
          <p:cNvPr id="35" name="Rezervirano mjesto sadržaja 2">
            <a:extLst>
              <a:ext uri="{FF2B5EF4-FFF2-40B4-BE49-F238E27FC236}">
                <a16:creationId xmlns:a16="http://schemas.microsoft.com/office/drawing/2014/main" id="{DD70E7B5-CCFC-4795-A3B8-2DF8FF3ACA7F}"/>
              </a:ext>
            </a:extLst>
          </p:cNvPr>
          <p:cNvSpPr txBox="1">
            <a:spLocks/>
          </p:cNvSpPr>
          <p:nvPr/>
        </p:nvSpPr>
        <p:spPr>
          <a:xfrm>
            <a:off x="329750" y="4914363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became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6" name="Rezervirano mjesto sadržaja 2">
            <a:extLst>
              <a:ext uri="{FF2B5EF4-FFF2-40B4-BE49-F238E27FC236}">
                <a16:creationId xmlns:a16="http://schemas.microsoft.com/office/drawing/2014/main" id="{7F2A8489-ED31-4487-B12C-66537A7D2A85}"/>
              </a:ext>
            </a:extLst>
          </p:cNvPr>
          <p:cNvSpPr txBox="1">
            <a:spLocks/>
          </p:cNvSpPr>
          <p:nvPr/>
        </p:nvSpPr>
        <p:spPr>
          <a:xfrm>
            <a:off x="5886675" y="4899042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got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7" name="Rezervirano mjesto sadržaja 2">
            <a:extLst>
              <a:ext uri="{FF2B5EF4-FFF2-40B4-BE49-F238E27FC236}">
                <a16:creationId xmlns:a16="http://schemas.microsoft.com/office/drawing/2014/main" id="{4AF191B0-68C0-4B9F-BFCF-71421CA48440}"/>
              </a:ext>
            </a:extLst>
          </p:cNvPr>
          <p:cNvSpPr txBox="1">
            <a:spLocks/>
          </p:cNvSpPr>
          <p:nvPr/>
        </p:nvSpPr>
        <p:spPr>
          <a:xfrm>
            <a:off x="2953366" y="5269172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started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8" name="Rezervirano mjesto sadržaja 2">
            <a:extLst>
              <a:ext uri="{FF2B5EF4-FFF2-40B4-BE49-F238E27FC236}">
                <a16:creationId xmlns:a16="http://schemas.microsoft.com/office/drawing/2014/main" id="{75FCED21-03FF-4097-854D-167569CBFA1B}"/>
              </a:ext>
            </a:extLst>
          </p:cNvPr>
          <p:cNvSpPr txBox="1">
            <a:spLocks/>
          </p:cNvSpPr>
          <p:nvPr/>
        </p:nvSpPr>
        <p:spPr>
          <a:xfrm>
            <a:off x="7220485" y="5276125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gave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39" name="Rezervirano mjesto sadržaja 2">
            <a:extLst>
              <a:ext uri="{FF2B5EF4-FFF2-40B4-BE49-F238E27FC236}">
                <a16:creationId xmlns:a16="http://schemas.microsoft.com/office/drawing/2014/main" id="{05478F23-FCDB-4D83-8854-8C137FAC4049}"/>
              </a:ext>
            </a:extLst>
          </p:cNvPr>
          <p:cNvSpPr txBox="1">
            <a:spLocks/>
          </p:cNvSpPr>
          <p:nvPr/>
        </p:nvSpPr>
        <p:spPr>
          <a:xfrm>
            <a:off x="2594472" y="5676591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told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40" name="Rezervirano mjesto sadržaja 2">
            <a:extLst>
              <a:ext uri="{FF2B5EF4-FFF2-40B4-BE49-F238E27FC236}">
                <a16:creationId xmlns:a16="http://schemas.microsoft.com/office/drawing/2014/main" id="{E9B05FD1-B5A2-4E7A-9CE4-A657AF8E0C70}"/>
              </a:ext>
            </a:extLst>
          </p:cNvPr>
          <p:cNvSpPr txBox="1">
            <a:spLocks/>
          </p:cNvSpPr>
          <p:nvPr/>
        </p:nvSpPr>
        <p:spPr>
          <a:xfrm>
            <a:off x="6278137" y="5656023"/>
            <a:ext cx="1250904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thought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41" name="Rezervirano mjesto sadržaja 2">
            <a:extLst>
              <a:ext uri="{FF2B5EF4-FFF2-40B4-BE49-F238E27FC236}">
                <a16:creationId xmlns:a16="http://schemas.microsoft.com/office/drawing/2014/main" id="{E29BD1A6-C9E2-49B3-93F1-4657244D5C8D}"/>
              </a:ext>
            </a:extLst>
          </p:cNvPr>
          <p:cNvSpPr txBox="1">
            <a:spLocks/>
          </p:cNvSpPr>
          <p:nvPr/>
        </p:nvSpPr>
        <p:spPr>
          <a:xfrm>
            <a:off x="2124366" y="6030569"/>
            <a:ext cx="1082608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hit</a:t>
            </a:r>
          </a:p>
        </p:txBody>
      </p:sp>
      <p:sp>
        <p:nvSpPr>
          <p:cNvPr id="42" name="Rezervirano mjesto sadržaja 2">
            <a:extLst>
              <a:ext uri="{FF2B5EF4-FFF2-40B4-BE49-F238E27FC236}">
                <a16:creationId xmlns:a16="http://schemas.microsoft.com/office/drawing/2014/main" id="{C888D916-FC04-4109-A185-40645B9FE37E}"/>
              </a:ext>
            </a:extLst>
          </p:cNvPr>
          <p:cNvSpPr txBox="1">
            <a:spLocks/>
          </p:cNvSpPr>
          <p:nvPr/>
        </p:nvSpPr>
        <p:spPr>
          <a:xfrm>
            <a:off x="9427862" y="113851"/>
            <a:ext cx="2570558" cy="4941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https://learningapps.org/watch?v=p7woas6wc20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0677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6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6" grpId="0" build="p"/>
      <p:bldP spid="37" grpId="0" build="p"/>
      <p:bldP spid="38" grpId="0" build="p"/>
      <p:bldP spid="39" grpId="0" build="p"/>
      <p:bldP spid="40" grpId="0" build="p"/>
      <p:bldP spid="41" grpId="0" build="p"/>
      <p:bldP spid="4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635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UNIT 2;  Time to enjoy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176</cp:revision>
  <dcterms:created xsi:type="dcterms:W3CDTF">2020-09-12T11:20:19Z</dcterms:created>
  <dcterms:modified xsi:type="dcterms:W3CDTF">2022-10-07T10:53:16Z</dcterms:modified>
</cp:coreProperties>
</file>